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Noto Sans TC" panose="020B0604020202020204" charset="-128"/>
      <p:regular r:id="rId11"/>
    </p:embeddedFont>
    <p:embeddedFont>
      <p:font typeface="Sora Medium"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165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22496"/>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Climate Wins: Machine Learning for Climate Prediction</a:t>
            </a:r>
            <a:endParaRPr lang="en-US" sz="4450" dirty="0"/>
          </a:p>
        </p:txBody>
      </p:sp>
      <p:sp>
        <p:nvSpPr>
          <p:cNvPr id="4" name="Text 1"/>
          <p:cNvSpPr/>
          <p:nvPr/>
        </p:nvSpPr>
        <p:spPr>
          <a:xfrm>
            <a:off x="6280190" y="3388995"/>
            <a:ext cx="7556421" cy="326612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 The presentation focuses on leveraging machine learning to enhance climate forecasting and enable data-driven decision-making. This initiative aims to improve our understanding of climate trends, identify weather anomalies, and ultimately support effective climate action planning. By utilizing diverse data sources and advanced analytical methods, we strive to provide policymakers and stakeholders with actionable insights for a sustainable future. The presentation will cover the data used, the machine learning methods applied, the outcomes achieved, and recommendations for future work.</a:t>
            </a:r>
            <a:endParaRPr lang="en-US" sz="1750" dirty="0"/>
          </a:p>
        </p:txBody>
      </p:sp>
      <p:sp>
        <p:nvSpPr>
          <p:cNvPr id="7" name="Text 4"/>
          <p:cNvSpPr/>
          <p:nvPr/>
        </p:nvSpPr>
        <p:spPr>
          <a:xfrm>
            <a:off x="6756440" y="6910268"/>
            <a:ext cx="2427922" cy="396835"/>
          </a:xfrm>
          <a:prstGeom prst="rect">
            <a:avLst/>
          </a:prstGeom>
          <a:noFill/>
          <a:ln/>
        </p:spPr>
        <p:txBody>
          <a:bodyPr wrap="none" lIns="0" tIns="0" rIns="0" bIns="0" rtlCol="0" anchor="t"/>
          <a:lstStyle/>
          <a:p>
            <a:pPr marL="0" indent="0" algn="l">
              <a:lnSpc>
                <a:spcPts val="3100"/>
              </a:lnSpc>
              <a:buNone/>
            </a:pPr>
            <a:r>
              <a:rPr lang="en-US" sz="2200" b="1" dirty="0">
                <a:solidFill>
                  <a:srgbClr val="E0D6DE"/>
                </a:solidFill>
                <a:latin typeface="Noto Sans TC Bold" pitchFamily="34" charset="0"/>
                <a:ea typeface="Noto Sans TC Bold" pitchFamily="34" charset="-122"/>
                <a:cs typeface="Noto Sans TC Bold" pitchFamily="34" charset="-120"/>
              </a:rPr>
              <a:t>by Timothy Aluko</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82541"/>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Diverse Data Sources for Comprehensive Analysis</a:t>
            </a:r>
            <a:endParaRPr lang="en-US" sz="4450" dirty="0"/>
          </a:p>
        </p:txBody>
      </p:sp>
      <p:sp>
        <p:nvSpPr>
          <p:cNvPr id="3" name="Text 1"/>
          <p:cNvSpPr/>
          <p:nvPr/>
        </p:nvSpPr>
        <p:spPr>
          <a:xfrm>
            <a:off x="793790" y="3267075"/>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Historical Weather Data</a:t>
            </a:r>
            <a:endParaRPr lang="en-US" sz="2200" dirty="0"/>
          </a:p>
        </p:txBody>
      </p:sp>
      <p:sp>
        <p:nvSpPr>
          <p:cNvPr id="4" name="Text 2"/>
          <p:cNvSpPr/>
          <p:nvPr/>
        </p:nvSpPr>
        <p:spPr>
          <a:xfrm>
            <a:off x="793790" y="4202549"/>
            <a:ext cx="2845594" cy="254031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Utilizing extensive historical records of temperature, precipitation, and extreme weather events to identify long-term climate trends and patterns.</a:t>
            </a:r>
            <a:endParaRPr lang="en-US" sz="1750" dirty="0"/>
          </a:p>
        </p:txBody>
      </p:sp>
      <p:sp>
        <p:nvSpPr>
          <p:cNvPr id="5" name="Text 3"/>
          <p:cNvSpPr/>
          <p:nvPr/>
        </p:nvSpPr>
        <p:spPr>
          <a:xfrm>
            <a:off x="4200406" y="3267075"/>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Satellite and Radar Imagery</a:t>
            </a:r>
            <a:endParaRPr lang="en-US" sz="2200" dirty="0"/>
          </a:p>
        </p:txBody>
      </p:sp>
      <p:sp>
        <p:nvSpPr>
          <p:cNvPr id="6" name="Text 4"/>
          <p:cNvSpPr/>
          <p:nvPr/>
        </p:nvSpPr>
        <p:spPr>
          <a:xfrm>
            <a:off x="4200406" y="4202549"/>
            <a:ext cx="2845594" cy="254031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Employing visual data from satellites and radar systems to provide crucial insights for deep learning models, aiding in the detection of deforestation and glacial melting.</a:t>
            </a:r>
            <a:endParaRPr lang="en-US" sz="1750" dirty="0"/>
          </a:p>
        </p:txBody>
      </p:sp>
      <p:sp>
        <p:nvSpPr>
          <p:cNvPr id="7" name="Text 5"/>
          <p:cNvSpPr/>
          <p:nvPr/>
        </p:nvSpPr>
        <p:spPr>
          <a:xfrm>
            <a:off x="7607022" y="3267075"/>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Real-time Weather Station Data</a:t>
            </a:r>
            <a:endParaRPr lang="en-US" sz="2200" dirty="0"/>
          </a:p>
        </p:txBody>
      </p:sp>
      <p:sp>
        <p:nvSpPr>
          <p:cNvPr id="8" name="Text 6"/>
          <p:cNvSpPr/>
          <p:nvPr/>
        </p:nvSpPr>
        <p:spPr>
          <a:xfrm>
            <a:off x="7607022" y="4202549"/>
            <a:ext cx="2845594" cy="254031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Integrating continuous data streams from weather stations to ensure models are up-to-date and forecasts are highly accurate, reflecting current climate conditions.</a:t>
            </a:r>
            <a:endParaRPr lang="en-US" sz="1750" dirty="0"/>
          </a:p>
        </p:txBody>
      </p:sp>
      <p:sp>
        <p:nvSpPr>
          <p:cNvPr id="9" name="Text 7"/>
          <p:cNvSpPr/>
          <p:nvPr/>
        </p:nvSpPr>
        <p:spPr>
          <a:xfrm>
            <a:off x="11013638" y="3267075"/>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Topographical and Climate Zone Data</a:t>
            </a:r>
            <a:endParaRPr lang="en-US" sz="2200" dirty="0"/>
          </a:p>
        </p:txBody>
      </p:sp>
      <p:sp>
        <p:nvSpPr>
          <p:cNvPr id="10" name="Text 8"/>
          <p:cNvSpPr/>
          <p:nvPr/>
        </p:nvSpPr>
        <p:spPr>
          <a:xfrm>
            <a:off x="11013638" y="4202549"/>
            <a:ext cx="2845594" cy="254031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Incorporating geographical information to understand how topography and climate zones influence regional climate trends and weather patterns.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4223" y="760571"/>
            <a:ext cx="7788354" cy="1210389"/>
          </a:xfrm>
          <a:prstGeom prst="rect">
            <a:avLst/>
          </a:prstGeom>
          <a:noFill/>
          <a:ln/>
        </p:spPr>
        <p:txBody>
          <a:bodyPr wrap="square" lIns="0" tIns="0" rIns="0" bIns="0" rtlCol="0" anchor="t"/>
          <a:lstStyle/>
          <a:p>
            <a:pPr marL="0" indent="0">
              <a:lnSpc>
                <a:spcPts val="4750"/>
              </a:lnSpc>
              <a:buNone/>
            </a:pPr>
            <a:r>
              <a:rPr lang="en-US" sz="3800" dirty="0">
                <a:solidFill>
                  <a:srgbClr val="97B8FF"/>
                </a:solidFill>
                <a:latin typeface="Sora Medium" pitchFamily="34" charset="0"/>
                <a:ea typeface="Sora Medium" pitchFamily="34" charset="-122"/>
                <a:cs typeface="Sora Medium" pitchFamily="34" charset="-120"/>
              </a:rPr>
              <a:t>Advanced Machine Learning Methods for Climate Insights</a:t>
            </a:r>
            <a:endParaRPr lang="en-US" sz="3800" dirty="0"/>
          </a:p>
        </p:txBody>
      </p:sp>
      <p:pic>
        <p:nvPicPr>
          <p:cNvPr id="4" name="Image 1" descr="preencoded.png"/>
          <p:cNvPicPr>
            <a:picLocks noChangeAspect="1"/>
          </p:cNvPicPr>
          <p:nvPr/>
        </p:nvPicPr>
        <p:blipFill>
          <a:blip r:embed="rId4"/>
          <a:stretch>
            <a:fillRect/>
          </a:stretch>
        </p:blipFill>
        <p:spPr>
          <a:xfrm>
            <a:off x="6164223" y="2261473"/>
            <a:ext cx="968454" cy="1735812"/>
          </a:xfrm>
          <a:prstGeom prst="rect">
            <a:avLst/>
          </a:prstGeom>
        </p:spPr>
      </p:pic>
      <p:sp>
        <p:nvSpPr>
          <p:cNvPr id="5" name="Text 1"/>
          <p:cNvSpPr/>
          <p:nvPr/>
        </p:nvSpPr>
        <p:spPr>
          <a:xfrm>
            <a:off x="7423190" y="2455069"/>
            <a:ext cx="2421136" cy="302657"/>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Sora Medium" pitchFamily="34" charset="0"/>
                <a:ea typeface="Sora Medium" pitchFamily="34" charset="-122"/>
                <a:cs typeface="Sora Medium" pitchFamily="34" charset="-120"/>
              </a:rPr>
              <a:t>Random Forest</a:t>
            </a:r>
            <a:endParaRPr lang="en-US" sz="1900" dirty="0"/>
          </a:p>
        </p:txBody>
      </p:sp>
      <p:sp>
        <p:nvSpPr>
          <p:cNvPr id="6" name="Text 2"/>
          <p:cNvSpPr/>
          <p:nvPr/>
        </p:nvSpPr>
        <p:spPr>
          <a:xfrm>
            <a:off x="7423190" y="2873931"/>
            <a:ext cx="6529388" cy="929759"/>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Applying Random Forest models to pinpoint key climate trends and understand the correlation between various weather conditions, enhancing predictive accuracy.</a:t>
            </a:r>
            <a:endParaRPr lang="en-US" sz="1500" dirty="0"/>
          </a:p>
        </p:txBody>
      </p:sp>
      <p:pic>
        <p:nvPicPr>
          <p:cNvPr id="7" name="Image 2" descr="preencoded.png"/>
          <p:cNvPicPr>
            <a:picLocks noChangeAspect="1"/>
          </p:cNvPicPr>
          <p:nvPr/>
        </p:nvPicPr>
        <p:blipFill>
          <a:blip r:embed="rId5"/>
          <a:stretch>
            <a:fillRect/>
          </a:stretch>
        </p:blipFill>
        <p:spPr>
          <a:xfrm>
            <a:off x="6164223" y="3997285"/>
            <a:ext cx="968454" cy="1735812"/>
          </a:xfrm>
          <a:prstGeom prst="rect">
            <a:avLst/>
          </a:prstGeom>
        </p:spPr>
      </p:pic>
      <p:sp>
        <p:nvSpPr>
          <p:cNvPr id="8" name="Text 3"/>
          <p:cNvSpPr/>
          <p:nvPr/>
        </p:nvSpPr>
        <p:spPr>
          <a:xfrm>
            <a:off x="7423190" y="4190881"/>
            <a:ext cx="2763560" cy="302657"/>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Sora Medium" pitchFamily="34" charset="0"/>
                <a:ea typeface="Sora Medium" pitchFamily="34" charset="-122"/>
                <a:cs typeface="Sora Medium" pitchFamily="34" charset="-120"/>
              </a:rPr>
              <a:t>CNNs (Deep Learning)</a:t>
            </a:r>
            <a:endParaRPr lang="en-US" sz="1900" dirty="0"/>
          </a:p>
        </p:txBody>
      </p:sp>
      <p:sp>
        <p:nvSpPr>
          <p:cNvPr id="9" name="Text 4"/>
          <p:cNvSpPr/>
          <p:nvPr/>
        </p:nvSpPr>
        <p:spPr>
          <a:xfrm>
            <a:off x="7423190" y="4609743"/>
            <a:ext cx="6529388" cy="929759"/>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Employing Convolutional Neural Networks to analyze satellite imagery, enabling the detection of critical environmental changes such as deforestation and glacial melting.</a:t>
            </a:r>
            <a:endParaRPr lang="en-US" sz="1500" dirty="0"/>
          </a:p>
        </p:txBody>
      </p:sp>
      <p:pic>
        <p:nvPicPr>
          <p:cNvPr id="10" name="Image 3" descr="preencoded.png"/>
          <p:cNvPicPr>
            <a:picLocks noChangeAspect="1"/>
          </p:cNvPicPr>
          <p:nvPr/>
        </p:nvPicPr>
        <p:blipFill>
          <a:blip r:embed="rId6"/>
          <a:stretch>
            <a:fillRect/>
          </a:stretch>
        </p:blipFill>
        <p:spPr>
          <a:xfrm>
            <a:off x="6164223" y="5733098"/>
            <a:ext cx="968454" cy="1735812"/>
          </a:xfrm>
          <a:prstGeom prst="rect">
            <a:avLst/>
          </a:prstGeom>
        </p:spPr>
      </p:pic>
      <p:sp>
        <p:nvSpPr>
          <p:cNvPr id="11" name="Text 5"/>
          <p:cNvSpPr/>
          <p:nvPr/>
        </p:nvSpPr>
        <p:spPr>
          <a:xfrm>
            <a:off x="7423190" y="5926693"/>
            <a:ext cx="5025390" cy="302657"/>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Sora Medium" pitchFamily="34" charset="0"/>
                <a:ea typeface="Sora Medium" pitchFamily="34" charset="-122"/>
                <a:cs typeface="Sora Medium" pitchFamily="34" charset="-120"/>
              </a:rPr>
              <a:t>GANs (Generative Adversarial Networks)</a:t>
            </a:r>
            <a:endParaRPr lang="en-US" sz="1900" dirty="0"/>
          </a:p>
        </p:txBody>
      </p:sp>
      <p:sp>
        <p:nvSpPr>
          <p:cNvPr id="12" name="Text 6"/>
          <p:cNvSpPr/>
          <p:nvPr/>
        </p:nvSpPr>
        <p:spPr>
          <a:xfrm>
            <a:off x="7423190" y="6345555"/>
            <a:ext cx="6529388" cy="929759"/>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Using Generative Adversarial Networks to simulate potential future climate scenarios, allowing for the assessment of a wide range of climate variations and impacts.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791"/>
          </a:xfrm>
          <a:prstGeom prst="rect">
            <a:avLst/>
          </a:prstGeom>
        </p:spPr>
      </p:pic>
      <p:sp>
        <p:nvSpPr>
          <p:cNvPr id="3" name="Text 0"/>
          <p:cNvSpPr/>
          <p:nvPr/>
        </p:nvSpPr>
        <p:spPr>
          <a:xfrm>
            <a:off x="6204942" y="564594"/>
            <a:ext cx="7706916" cy="1924526"/>
          </a:xfrm>
          <a:prstGeom prst="rect">
            <a:avLst/>
          </a:prstGeom>
          <a:noFill/>
          <a:ln/>
        </p:spPr>
        <p:txBody>
          <a:bodyPr wrap="square" lIns="0" tIns="0" rIns="0" bIns="0" rtlCol="0" anchor="t"/>
          <a:lstStyle/>
          <a:p>
            <a:pPr marL="0" indent="0">
              <a:lnSpc>
                <a:spcPts val="5050"/>
              </a:lnSpc>
              <a:buNone/>
            </a:pPr>
            <a:r>
              <a:rPr lang="en-US" sz="4000" dirty="0">
                <a:solidFill>
                  <a:srgbClr val="97B8FF"/>
                </a:solidFill>
                <a:latin typeface="Sora Medium" pitchFamily="34" charset="0"/>
                <a:ea typeface="Sora Medium" pitchFamily="34" charset="-122"/>
                <a:cs typeface="Sora Medium" pitchFamily="34" charset="-120"/>
              </a:rPr>
              <a:t>Data Cleaning, Preprocessing, and Visualization</a:t>
            </a:r>
            <a:endParaRPr lang="en-US" sz="4000" dirty="0"/>
          </a:p>
        </p:txBody>
      </p:sp>
      <p:sp>
        <p:nvSpPr>
          <p:cNvPr id="4" name="Shape 1"/>
          <p:cNvSpPr/>
          <p:nvPr/>
        </p:nvSpPr>
        <p:spPr>
          <a:xfrm>
            <a:off x="6204942" y="2797016"/>
            <a:ext cx="3750826" cy="2824520"/>
          </a:xfrm>
          <a:prstGeom prst="roundRect">
            <a:avLst>
              <a:gd name="adj" fmla="val 1090"/>
            </a:avLst>
          </a:prstGeom>
          <a:solidFill>
            <a:srgbClr val="26262B"/>
          </a:solidFill>
          <a:ln/>
        </p:spPr>
        <p:txBody>
          <a:bodyPr/>
          <a:lstStyle/>
          <a:p>
            <a:endParaRPr lang="en-ZA"/>
          </a:p>
        </p:txBody>
      </p:sp>
      <p:sp>
        <p:nvSpPr>
          <p:cNvPr id="5" name="Text 2"/>
          <p:cNvSpPr/>
          <p:nvPr/>
        </p:nvSpPr>
        <p:spPr>
          <a:xfrm>
            <a:off x="6410206" y="3002280"/>
            <a:ext cx="3340298" cy="641271"/>
          </a:xfrm>
          <a:prstGeom prst="rect">
            <a:avLst/>
          </a:prstGeom>
          <a:noFill/>
          <a:ln/>
        </p:spPr>
        <p:txBody>
          <a:bodyPr wrap="square" lIns="0" tIns="0" rIns="0" bIns="0" rtlCol="0" anchor="t"/>
          <a:lstStyle/>
          <a:p>
            <a:pPr marL="0" indent="0">
              <a:lnSpc>
                <a:spcPts val="2500"/>
              </a:lnSpc>
              <a:buNone/>
            </a:pPr>
            <a:r>
              <a:rPr lang="en-US" sz="2000" dirty="0">
                <a:solidFill>
                  <a:srgbClr val="E0D6DE"/>
                </a:solidFill>
                <a:latin typeface="Sora Medium" pitchFamily="34" charset="0"/>
                <a:ea typeface="Sora Medium" pitchFamily="34" charset="-122"/>
                <a:cs typeface="Sora Medium" pitchFamily="34" charset="-120"/>
              </a:rPr>
              <a:t>Data Cleaning &amp; Preprocessing</a:t>
            </a:r>
            <a:endParaRPr lang="en-US" sz="2000" dirty="0"/>
          </a:p>
        </p:txBody>
      </p:sp>
      <p:sp>
        <p:nvSpPr>
          <p:cNvPr id="6" name="Text 3"/>
          <p:cNvSpPr/>
          <p:nvPr/>
        </p:nvSpPr>
        <p:spPr>
          <a:xfrm>
            <a:off x="6410206" y="3766661"/>
            <a:ext cx="3340298" cy="1641872"/>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Implementing rigorous data refinement and structuring processes using Python, ensuring high-quality datasets for accurate model training and analysis.</a:t>
            </a:r>
            <a:endParaRPr lang="en-US" sz="1600" dirty="0"/>
          </a:p>
        </p:txBody>
      </p:sp>
      <p:sp>
        <p:nvSpPr>
          <p:cNvPr id="7" name="Shape 4"/>
          <p:cNvSpPr/>
          <p:nvPr/>
        </p:nvSpPr>
        <p:spPr>
          <a:xfrm>
            <a:off x="10161032" y="2797016"/>
            <a:ext cx="3750826" cy="2824520"/>
          </a:xfrm>
          <a:prstGeom prst="roundRect">
            <a:avLst>
              <a:gd name="adj" fmla="val 1090"/>
            </a:avLst>
          </a:prstGeom>
          <a:solidFill>
            <a:srgbClr val="26262B"/>
          </a:solidFill>
          <a:ln/>
        </p:spPr>
        <p:txBody>
          <a:bodyPr/>
          <a:lstStyle/>
          <a:p>
            <a:endParaRPr lang="en-ZA"/>
          </a:p>
        </p:txBody>
      </p:sp>
      <p:sp>
        <p:nvSpPr>
          <p:cNvPr id="8" name="Text 5"/>
          <p:cNvSpPr/>
          <p:nvPr/>
        </p:nvSpPr>
        <p:spPr>
          <a:xfrm>
            <a:off x="10366296" y="3002280"/>
            <a:ext cx="2566273" cy="320635"/>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Medium" pitchFamily="34" charset="0"/>
                <a:ea typeface="Sora Medium" pitchFamily="34" charset="-122"/>
                <a:cs typeface="Sora Medium" pitchFamily="34" charset="-120"/>
              </a:rPr>
              <a:t>Clustering Analysis</a:t>
            </a:r>
            <a:endParaRPr lang="en-US" sz="2000" dirty="0"/>
          </a:p>
        </p:txBody>
      </p:sp>
      <p:sp>
        <p:nvSpPr>
          <p:cNvPr id="9" name="Text 6"/>
          <p:cNvSpPr/>
          <p:nvPr/>
        </p:nvSpPr>
        <p:spPr>
          <a:xfrm>
            <a:off x="10366296" y="3446026"/>
            <a:ext cx="3340298" cy="1970246"/>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Employing hierarchical clustering techniques, such as Ward &amp; Complete Method, to effectively group and analyze complex climate patterns, revealing underlying structures.</a:t>
            </a:r>
            <a:endParaRPr lang="en-US" sz="1600" dirty="0"/>
          </a:p>
        </p:txBody>
      </p:sp>
      <p:sp>
        <p:nvSpPr>
          <p:cNvPr id="10" name="Shape 7"/>
          <p:cNvSpPr/>
          <p:nvPr/>
        </p:nvSpPr>
        <p:spPr>
          <a:xfrm>
            <a:off x="6204942" y="5826800"/>
            <a:ext cx="7706916" cy="1839397"/>
          </a:xfrm>
          <a:prstGeom prst="roundRect">
            <a:avLst>
              <a:gd name="adj" fmla="val 1674"/>
            </a:avLst>
          </a:prstGeom>
          <a:solidFill>
            <a:srgbClr val="26262B"/>
          </a:solidFill>
          <a:ln/>
        </p:spPr>
        <p:txBody>
          <a:bodyPr/>
          <a:lstStyle/>
          <a:p>
            <a:endParaRPr lang="en-ZA"/>
          </a:p>
        </p:txBody>
      </p:sp>
      <p:sp>
        <p:nvSpPr>
          <p:cNvPr id="11" name="Text 8"/>
          <p:cNvSpPr/>
          <p:nvPr/>
        </p:nvSpPr>
        <p:spPr>
          <a:xfrm>
            <a:off x="6410206" y="6032063"/>
            <a:ext cx="3866436" cy="320635"/>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Medium" pitchFamily="34" charset="0"/>
                <a:ea typeface="Sora Medium" pitchFamily="34" charset="-122"/>
                <a:cs typeface="Sora Medium" pitchFamily="34" charset="-120"/>
              </a:rPr>
              <a:t>Visualization &amp; Trend Analysis</a:t>
            </a:r>
            <a:endParaRPr lang="en-US" sz="2000" dirty="0"/>
          </a:p>
        </p:txBody>
      </p:sp>
      <p:sp>
        <p:nvSpPr>
          <p:cNvPr id="12" name="Text 9"/>
          <p:cNvSpPr/>
          <p:nvPr/>
        </p:nvSpPr>
        <p:spPr>
          <a:xfrm>
            <a:off x="6410206" y="6475809"/>
            <a:ext cx="7296388" cy="985123"/>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Leveraging Power BI dashboards for interactive data representation and employing ensemble models to detect and analyze anomalies, providing clear, actionable insights.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6996" y="865108"/>
            <a:ext cx="7690009" cy="1298258"/>
          </a:xfrm>
          <a:prstGeom prst="rect">
            <a:avLst/>
          </a:prstGeom>
          <a:noFill/>
          <a:ln/>
        </p:spPr>
        <p:txBody>
          <a:bodyPr wrap="square" lIns="0" tIns="0" rIns="0" bIns="0" rtlCol="0" anchor="t"/>
          <a:lstStyle/>
          <a:p>
            <a:pPr marL="0" indent="0">
              <a:lnSpc>
                <a:spcPts val="5100"/>
              </a:lnSpc>
              <a:buNone/>
            </a:pPr>
            <a:r>
              <a:rPr lang="en-US" sz="4050" dirty="0">
                <a:solidFill>
                  <a:srgbClr val="97B8FF"/>
                </a:solidFill>
                <a:latin typeface="Sora Medium" pitchFamily="34" charset="0"/>
                <a:ea typeface="Sora Medium" pitchFamily="34" charset="-122"/>
                <a:cs typeface="Sora Medium" pitchFamily="34" charset="-120"/>
              </a:rPr>
              <a:t>Enhanced Climate Visibility and Trend Identification</a:t>
            </a:r>
            <a:endParaRPr lang="en-US" sz="4050" dirty="0"/>
          </a:p>
        </p:txBody>
      </p:sp>
      <p:sp>
        <p:nvSpPr>
          <p:cNvPr id="4" name="Shape 1"/>
          <p:cNvSpPr/>
          <p:nvPr/>
        </p:nvSpPr>
        <p:spPr>
          <a:xfrm>
            <a:off x="726996" y="2708553"/>
            <a:ext cx="467320" cy="467320"/>
          </a:xfrm>
          <a:prstGeom prst="roundRect">
            <a:avLst>
              <a:gd name="adj" fmla="val 6668"/>
            </a:avLst>
          </a:prstGeom>
          <a:solidFill>
            <a:srgbClr val="26262B"/>
          </a:solidFill>
          <a:ln/>
        </p:spPr>
        <p:txBody>
          <a:bodyPr/>
          <a:lstStyle/>
          <a:p>
            <a:endParaRPr lang="en-ZA"/>
          </a:p>
        </p:txBody>
      </p:sp>
      <p:sp>
        <p:nvSpPr>
          <p:cNvPr id="5" name="Text 2"/>
          <p:cNvSpPr/>
          <p:nvPr/>
        </p:nvSpPr>
        <p:spPr>
          <a:xfrm>
            <a:off x="894755" y="2786420"/>
            <a:ext cx="131802" cy="311587"/>
          </a:xfrm>
          <a:prstGeom prst="rect">
            <a:avLst/>
          </a:prstGeom>
          <a:noFill/>
          <a:ln/>
        </p:spPr>
        <p:txBody>
          <a:bodyPr wrap="none" lIns="0" tIns="0" rIns="0" bIns="0" rtlCol="0" anchor="t"/>
          <a:lstStyle/>
          <a:p>
            <a:pPr marL="0" indent="0" algn="ctr">
              <a:lnSpc>
                <a:spcPts val="2450"/>
              </a:lnSpc>
              <a:buNone/>
            </a:pPr>
            <a:r>
              <a:rPr lang="en-US" sz="2450" dirty="0">
                <a:solidFill>
                  <a:srgbClr val="E0D6DE"/>
                </a:solidFill>
                <a:latin typeface="Sora Medium" pitchFamily="34" charset="0"/>
                <a:ea typeface="Sora Medium" pitchFamily="34" charset="-122"/>
                <a:cs typeface="Sora Medium" pitchFamily="34" charset="-120"/>
              </a:rPr>
              <a:t>1</a:t>
            </a:r>
            <a:endParaRPr lang="en-US" sz="2450" dirty="0"/>
          </a:p>
        </p:txBody>
      </p:sp>
      <p:sp>
        <p:nvSpPr>
          <p:cNvPr id="6" name="Text 3"/>
          <p:cNvSpPr/>
          <p:nvPr/>
        </p:nvSpPr>
        <p:spPr>
          <a:xfrm>
            <a:off x="1401961" y="2708553"/>
            <a:ext cx="3066217" cy="649129"/>
          </a:xfrm>
          <a:prstGeom prst="rect">
            <a:avLst/>
          </a:prstGeom>
          <a:noFill/>
          <a:ln/>
        </p:spPr>
        <p:txBody>
          <a:bodyPr wrap="square" lIns="0" tIns="0" rIns="0" bIns="0" rtlCol="0" anchor="t"/>
          <a:lstStyle/>
          <a:p>
            <a:pPr marL="0" indent="0">
              <a:lnSpc>
                <a:spcPts val="2550"/>
              </a:lnSpc>
              <a:buNone/>
            </a:pPr>
            <a:r>
              <a:rPr lang="en-US" sz="2000" dirty="0">
                <a:solidFill>
                  <a:srgbClr val="E0D6DE"/>
                </a:solidFill>
                <a:latin typeface="Sora Medium" pitchFamily="34" charset="0"/>
                <a:ea typeface="Sora Medium" pitchFamily="34" charset="-122"/>
                <a:cs typeface="Sora Medium" pitchFamily="34" charset="-120"/>
              </a:rPr>
              <a:t>Extreme Weather Trends</a:t>
            </a:r>
            <a:endParaRPr lang="en-US" sz="2000" dirty="0"/>
          </a:p>
        </p:txBody>
      </p:sp>
      <p:sp>
        <p:nvSpPr>
          <p:cNvPr id="7" name="Text 4"/>
          <p:cNvSpPr/>
          <p:nvPr/>
        </p:nvSpPr>
        <p:spPr>
          <a:xfrm>
            <a:off x="1401961" y="3482221"/>
            <a:ext cx="3066217" cy="1994535"/>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Identified significant trends in extreme weather conditions across various European regions, providing critical information for localized climate action planning.</a:t>
            </a:r>
            <a:endParaRPr lang="en-US" sz="1600" dirty="0"/>
          </a:p>
        </p:txBody>
      </p:sp>
      <p:sp>
        <p:nvSpPr>
          <p:cNvPr id="8" name="Shape 5"/>
          <p:cNvSpPr/>
          <p:nvPr/>
        </p:nvSpPr>
        <p:spPr>
          <a:xfrm>
            <a:off x="4675823" y="2708553"/>
            <a:ext cx="467320" cy="467320"/>
          </a:xfrm>
          <a:prstGeom prst="roundRect">
            <a:avLst>
              <a:gd name="adj" fmla="val 6668"/>
            </a:avLst>
          </a:prstGeom>
          <a:solidFill>
            <a:srgbClr val="26262B"/>
          </a:solidFill>
          <a:ln/>
        </p:spPr>
        <p:txBody>
          <a:bodyPr/>
          <a:lstStyle/>
          <a:p>
            <a:endParaRPr lang="en-ZA"/>
          </a:p>
        </p:txBody>
      </p:sp>
      <p:sp>
        <p:nvSpPr>
          <p:cNvPr id="9" name="Text 6"/>
          <p:cNvSpPr/>
          <p:nvPr/>
        </p:nvSpPr>
        <p:spPr>
          <a:xfrm>
            <a:off x="4812387" y="2786420"/>
            <a:ext cx="194072" cy="311587"/>
          </a:xfrm>
          <a:prstGeom prst="rect">
            <a:avLst/>
          </a:prstGeom>
          <a:noFill/>
          <a:ln/>
        </p:spPr>
        <p:txBody>
          <a:bodyPr wrap="none" lIns="0" tIns="0" rIns="0" bIns="0" rtlCol="0" anchor="t"/>
          <a:lstStyle/>
          <a:p>
            <a:pPr marL="0" indent="0" algn="ctr">
              <a:lnSpc>
                <a:spcPts val="2450"/>
              </a:lnSpc>
              <a:buNone/>
            </a:pPr>
            <a:r>
              <a:rPr lang="en-US" sz="2450" dirty="0">
                <a:solidFill>
                  <a:srgbClr val="E0D6DE"/>
                </a:solidFill>
                <a:latin typeface="Sora Medium" pitchFamily="34" charset="0"/>
                <a:ea typeface="Sora Medium" pitchFamily="34" charset="-122"/>
                <a:cs typeface="Sora Medium" pitchFamily="34" charset="-120"/>
              </a:rPr>
              <a:t>2</a:t>
            </a:r>
            <a:endParaRPr lang="en-US" sz="2450" dirty="0"/>
          </a:p>
        </p:txBody>
      </p:sp>
      <p:sp>
        <p:nvSpPr>
          <p:cNvPr id="10" name="Text 7"/>
          <p:cNvSpPr/>
          <p:nvPr/>
        </p:nvSpPr>
        <p:spPr>
          <a:xfrm>
            <a:off x="5350788" y="2708553"/>
            <a:ext cx="3066217" cy="649129"/>
          </a:xfrm>
          <a:prstGeom prst="rect">
            <a:avLst/>
          </a:prstGeom>
          <a:noFill/>
          <a:ln/>
        </p:spPr>
        <p:txBody>
          <a:bodyPr wrap="square" lIns="0" tIns="0" rIns="0" bIns="0" rtlCol="0" anchor="t"/>
          <a:lstStyle/>
          <a:p>
            <a:pPr marL="0" indent="0">
              <a:lnSpc>
                <a:spcPts val="2550"/>
              </a:lnSpc>
              <a:buNone/>
            </a:pPr>
            <a:r>
              <a:rPr lang="en-US" sz="2000" dirty="0">
                <a:solidFill>
                  <a:srgbClr val="E0D6DE"/>
                </a:solidFill>
                <a:latin typeface="Sora Medium" pitchFamily="34" charset="0"/>
                <a:ea typeface="Sora Medium" pitchFamily="34" charset="-122"/>
                <a:cs typeface="Sora Medium" pitchFamily="34" charset="-120"/>
              </a:rPr>
              <a:t>Model Accuracy Improvement</a:t>
            </a:r>
            <a:endParaRPr lang="en-US" sz="2000" dirty="0"/>
          </a:p>
        </p:txBody>
      </p:sp>
      <p:sp>
        <p:nvSpPr>
          <p:cNvPr id="11" name="Text 8"/>
          <p:cNvSpPr/>
          <p:nvPr/>
        </p:nvSpPr>
        <p:spPr>
          <a:xfrm>
            <a:off x="5350788" y="3482221"/>
            <a:ext cx="3066217" cy="1994535"/>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Achieved a 0.67% increase in model accuracy through rigorous optimization, effectively reducing overfitting and prioritizing the most influential features.</a:t>
            </a:r>
            <a:endParaRPr lang="en-US" sz="1600" dirty="0"/>
          </a:p>
        </p:txBody>
      </p:sp>
      <p:sp>
        <p:nvSpPr>
          <p:cNvPr id="12" name="Shape 9"/>
          <p:cNvSpPr/>
          <p:nvPr/>
        </p:nvSpPr>
        <p:spPr>
          <a:xfrm>
            <a:off x="726996" y="5918002"/>
            <a:ext cx="467320" cy="467320"/>
          </a:xfrm>
          <a:prstGeom prst="roundRect">
            <a:avLst>
              <a:gd name="adj" fmla="val 6668"/>
            </a:avLst>
          </a:prstGeom>
          <a:solidFill>
            <a:srgbClr val="26262B"/>
          </a:solidFill>
          <a:ln/>
        </p:spPr>
        <p:txBody>
          <a:bodyPr/>
          <a:lstStyle/>
          <a:p>
            <a:endParaRPr lang="en-ZA"/>
          </a:p>
        </p:txBody>
      </p:sp>
      <p:sp>
        <p:nvSpPr>
          <p:cNvPr id="13" name="Text 10"/>
          <p:cNvSpPr/>
          <p:nvPr/>
        </p:nvSpPr>
        <p:spPr>
          <a:xfrm>
            <a:off x="864037" y="5995868"/>
            <a:ext cx="193119" cy="311587"/>
          </a:xfrm>
          <a:prstGeom prst="rect">
            <a:avLst/>
          </a:prstGeom>
          <a:noFill/>
          <a:ln/>
        </p:spPr>
        <p:txBody>
          <a:bodyPr wrap="none" lIns="0" tIns="0" rIns="0" bIns="0" rtlCol="0" anchor="t"/>
          <a:lstStyle/>
          <a:p>
            <a:pPr marL="0" indent="0" algn="ctr">
              <a:lnSpc>
                <a:spcPts val="2450"/>
              </a:lnSpc>
              <a:buNone/>
            </a:pPr>
            <a:r>
              <a:rPr lang="en-US" sz="2450" dirty="0">
                <a:solidFill>
                  <a:srgbClr val="E0D6DE"/>
                </a:solidFill>
                <a:latin typeface="Sora Medium" pitchFamily="34" charset="0"/>
                <a:ea typeface="Sora Medium" pitchFamily="34" charset="-122"/>
                <a:cs typeface="Sora Medium" pitchFamily="34" charset="-120"/>
              </a:rPr>
              <a:t>3</a:t>
            </a:r>
            <a:endParaRPr lang="en-US" sz="2450" dirty="0"/>
          </a:p>
        </p:txBody>
      </p:sp>
      <p:sp>
        <p:nvSpPr>
          <p:cNvPr id="14" name="Text 11"/>
          <p:cNvSpPr/>
          <p:nvPr/>
        </p:nvSpPr>
        <p:spPr>
          <a:xfrm>
            <a:off x="1401961" y="5918002"/>
            <a:ext cx="2996684" cy="324564"/>
          </a:xfrm>
          <a:prstGeom prst="rect">
            <a:avLst/>
          </a:prstGeom>
          <a:noFill/>
          <a:ln/>
        </p:spPr>
        <p:txBody>
          <a:bodyPr wrap="none" lIns="0" tIns="0" rIns="0" bIns="0" rtlCol="0" anchor="t"/>
          <a:lstStyle/>
          <a:p>
            <a:pPr marL="0" indent="0">
              <a:lnSpc>
                <a:spcPts val="2550"/>
              </a:lnSpc>
              <a:buNone/>
            </a:pPr>
            <a:r>
              <a:rPr lang="en-US" sz="2000" dirty="0">
                <a:solidFill>
                  <a:srgbClr val="E0D6DE"/>
                </a:solidFill>
                <a:latin typeface="Sora Medium" pitchFamily="34" charset="0"/>
                <a:ea typeface="Sora Medium" pitchFamily="34" charset="-122"/>
                <a:cs typeface="Sora Medium" pitchFamily="34" charset="-120"/>
              </a:rPr>
              <a:t>Safest European Cities</a:t>
            </a:r>
            <a:endParaRPr lang="en-US" sz="2000" dirty="0"/>
          </a:p>
        </p:txBody>
      </p:sp>
      <p:sp>
        <p:nvSpPr>
          <p:cNvPr id="15" name="Text 12"/>
          <p:cNvSpPr/>
          <p:nvPr/>
        </p:nvSpPr>
        <p:spPr>
          <a:xfrm>
            <a:off x="1401961" y="6367105"/>
            <a:ext cx="7015043" cy="997268"/>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Highlighted the safest European cities based on comprehensive future climate projections, offering valuable insights for urban planning and risk management.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89873"/>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Data-Driven Decision Making for Effective Climate Action</a:t>
            </a:r>
            <a:endParaRPr lang="en-US" sz="4450" dirty="0"/>
          </a:p>
        </p:txBody>
      </p:sp>
      <p:sp>
        <p:nvSpPr>
          <p:cNvPr id="3" name="Text 1"/>
          <p:cNvSpPr/>
          <p:nvPr/>
        </p:nvSpPr>
        <p:spPr>
          <a:xfrm>
            <a:off x="793790" y="3720703"/>
            <a:ext cx="3785235" cy="708660"/>
          </a:xfrm>
          <a:prstGeom prst="rect">
            <a:avLst/>
          </a:prstGeom>
          <a:noFill/>
          <a:ln/>
        </p:spPr>
        <p:txBody>
          <a:bodyPr wrap="square" lIns="0" tIns="0" rIns="0" bIns="0" rtlCol="0" anchor="t"/>
          <a:lstStyle/>
          <a:p>
            <a:pPr marL="0" indent="0" algn="r">
              <a:lnSpc>
                <a:spcPts val="2750"/>
              </a:lnSpc>
              <a:buNone/>
            </a:pPr>
            <a:r>
              <a:rPr lang="en-US" sz="2200" dirty="0">
                <a:solidFill>
                  <a:srgbClr val="E0D6DE"/>
                </a:solidFill>
                <a:latin typeface="Sora Medium" pitchFamily="34" charset="0"/>
                <a:ea typeface="Sora Medium" pitchFamily="34" charset="-122"/>
                <a:cs typeface="Sora Medium" pitchFamily="34" charset="-120"/>
              </a:rPr>
              <a:t>ML-Integrated Policymaking</a:t>
            </a:r>
            <a:endParaRPr lang="en-US" sz="2200" dirty="0"/>
          </a:p>
        </p:txBody>
      </p:sp>
      <p:sp>
        <p:nvSpPr>
          <p:cNvPr id="4" name="Text 2"/>
          <p:cNvSpPr/>
          <p:nvPr/>
        </p:nvSpPr>
        <p:spPr>
          <a:xfrm>
            <a:off x="793790" y="4565452"/>
            <a:ext cx="3785235" cy="1814513"/>
          </a:xfrm>
          <a:prstGeom prst="rect">
            <a:avLst/>
          </a:prstGeom>
          <a:noFill/>
          <a:ln/>
        </p:spPr>
        <p:txBody>
          <a:bodyPr wrap="square" lIns="0" tIns="0" rIns="0" bIns="0" rtlCol="0" anchor="t"/>
          <a:lstStyle/>
          <a:p>
            <a:pPr marL="0" indent="0" algn="r">
              <a:lnSpc>
                <a:spcPts val="2850"/>
              </a:lnSpc>
              <a:buNone/>
            </a:pPr>
            <a:r>
              <a:rPr lang="en-US" sz="1750" dirty="0">
                <a:solidFill>
                  <a:srgbClr val="E0D6DE"/>
                </a:solidFill>
                <a:latin typeface="Noto Sans TC" pitchFamily="34" charset="0"/>
                <a:ea typeface="Noto Sans TC" pitchFamily="34" charset="-122"/>
                <a:cs typeface="Noto Sans TC" pitchFamily="34" charset="-120"/>
              </a:rPr>
              <a:t>Enabled policymakers to seamlessly integrate machine learning outputs into climate action planning, fostering evidence-based strategies.</a:t>
            </a:r>
            <a:endParaRPr lang="en-US" sz="1750" dirty="0"/>
          </a:p>
        </p:txBody>
      </p:sp>
      <p:pic>
        <p:nvPicPr>
          <p:cNvPr id="5" name="Image 0" descr="preencoded.png"/>
          <p:cNvPicPr>
            <a:picLocks noChangeAspect="1"/>
          </p:cNvPicPr>
          <p:nvPr/>
        </p:nvPicPr>
        <p:blipFill>
          <a:blip r:embed="rId3"/>
          <a:stretch>
            <a:fillRect/>
          </a:stretch>
        </p:blipFill>
        <p:spPr>
          <a:xfrm>
            <a:off x="5032653" y="2767846"/>
            <a:ext cx="4564975" cy="4564975"/>
          </a:xfrm>
          <a:prstGeom prst="rect">
            <a:avLst/>
          </a:prstGeom>
        </p:spPr>
      </p:pic>
      <p:sp>
        <p:nvSpPr>
          <p:cNvPr id="6" name="Text 3"/>
          <p:cNvSpPr/>
          <p:nvPr/>
        </p:nvSpPr>
        <p:spPr>
          <a:xfrm>
            <a:off x="5681067" y="4548783"/>
            <a:ext cx="119896" cy="453509"/>
          </a:xfrm>
          <a:prstGeom prst="rect">
            <a:avLst/>
          </a:prstGeom>
          <a:noFill/>
          <a:ln/>
        </p:spPr>
        <p:txBody>
          <a:bodyPr wrap="none" lIns="0" tIns="0" rIns="0" bIns="0" rtlCol="0" anchor="t"/>
          <a:lstStyle/>
          <a:p>
            <a:pPr marL="0" indent="0">
              <a:lnSpc>
                <a:spcPts val="355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7" name="Text 4"/>
          <p:cNvSpPr/>
          <p:nvPr/>
        </p:nvSpPr>
        <p:spPr>
          <a:xfrm>
            <a:off x="9937790" y="2761059"/>
            <a:ext cx="327410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Risk Assessment Tools</a:t>
            </a:r>
            <a:endParaRPr lang="en-US" sz="2200" dirty="0"/>
          </a:p>
        </p:txBody>
      </p:sp>
      <p:sp>
        <p:nvSpPr>
          <p:cNvPr id="8" name="Text 5"/>
          <p:cNvSpPr/>
          <p:nvPr/>
        </p:nvSpPr>
        <p:spPr>
          <a:xfrm>
            <a:off x="9937790" y="3251478"/>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Provided advanced tools for climate risk assessment, empowering stakeholders to proactively identify and mitigate potential threats.</a:t>
            </a:r>
            <a:endParaRPr lang="en-US" sz="1750" dirty="0"/>
          </a:p>
        </p:txBody>
      </p:sp>
      <p:pic>
        <p:nvPicPr>
          <p:cNvPr id="9" name="Image 1" descr="preencoded.png"/>
          <p:cNvPicPr>
            <a:picLocks noChangeAspect="1"/>
          </p:cNvPicPr>
          <p:nvPr/>
        </p:nvPicPr>
        <p:blipFill>
          <a:blip r:embed="rId4"/>
          <a:stretch>
            <a:fillRect/>
          </a:stretch>
        </p:blipFill>
        <p:spPr>
          <a:xfrm>
            <a:off x="5032653" y="2767846"/>
            <a:ext cx="4564975" cy="4564975"/>
          </a:xfrm>
          <a:prstGeom prst="rect">
            <a:avLst/>
          </a:prstGeom>
        </p:spPr>
      </p:pic>
      <p:sp>
        <p:nvSpPr>
          <p:cNvPr id="10" name="Text 6"/>
          <p:cNvSpPr/>
          <p:nvPr/>
        </p:nvSpPr>
        <p:spPr>
          <a:xfrm>
            <a:off x="8251627" y="3597712"/>
            <a:ext cx="176570" cy="453509"/>
          </a:xfrm>
          <a:prstGeom prst="rect">
            <a:avLst/>
          </a:prstGeom>
          <a:noFill/>
          <a:ln/>
        </p:spPr>
        <p:txBody>
          <a:bodyPr wrap="none" lIns="0" tIns="0" rIns="0" bIns="0" rtlCol="0" anchor="t"/>
          <a:lstStyle/>
          <a:p>
            <a:pPr marL="0" indent="0">
              <a:lnSpc>
                <a:spcPts val="355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11" name="Text 7"/>
          <p:cNvSpPr/>
          <p:nvPr/>
        </p:nvSpPr>
        <p:spPr>
          <a:xfrm>
            <a:off x="9937790" y="5043249"/>
            <a:ext cx="3898821"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Anomaly Prediction Accuracy</a:t>
            </a:r>
            <a:endParaRPr lang="en-US" sz="2200" dirty="0"/>
          </a:p>
        </p:txBody>
      </p:sp>
      <p:sp>
        <p:nvSpPr>
          <p:cNvPr id="12" name="Text 8"/>
          <p:cNvSpPr/>
          <p:nvPr/>
        </p:nvSpPr>
        <p:spPr>
          <a:xfrm>
            <a:off x="9937790" y="5887998"/>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Achieved 97.7% accuracy in predicting weather anomalies using GANs, enhancing preparedness and response capabilities.</a:t>
            </a:r>
            <a:endParaRPr lang="en-US" sz="1750" dirty="0"/>
          </a:p>
        </p:txBody>
      </p:sp>
      <p:pic>
        <p:nvPicPr>
          <p:cNvPr id="13" name="Image 2" descr="preencoded.png"/>
          <p:cNvPicPr>
            <a:picLocks noChangeAspect="1"/>
          </p:cNvPicPr>
          <p:nvPr/>
        </p:nvPicPr>
        <p:blipFill>
          <a:blip r:embed="rId5"/>
          <a:stretch>
            <a:fillRect/>
          </a:stretch>
        </p:blipFill>
        <p:spPr>
          <a:xfrm>
            <a:off x="5032653" y="2767846"/>
            <a:ext cx="4564975" cy="4564975"/>
          </a:xfrm>
          <a:prstGeom prst="rect">
            <a:avLst/>
          </a:prstGeom>
        </p:spPr>
      </p:pic>
      <p:sp>
        <p:nvSpPr>
          <p:cNvPr id="14" name="Text 9"/>
          <p:cNvSpPr/>
          <p:nvPr/>
        </p:nvSpPr>
        <p:spPr>
          <a:xfrm>
            <a:off x="7776329" y="6323886"/>
            <a:ext cx="175736" cy="453509"/>
          </a:xfrm>
          <a:prstGeom prst="rect">
            <a:avLst/>
          </a:prstGeom>
          <a:noFill/>
          <a:ln/>
        </p:spPr>
        <p:txBody>
          <a:bodyPr wrap="none" lIns="0" tIns="0" rIns="0" bIns="0" rtlCol="0" anchor="t"/>
          <a:lstStyle/>
          <a:p>
            <a:pPr marL="0" indent="0">
              <a:lnSpc>
                <a:spcPts val="355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533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Improved Forecasting Accuracy and Model Refinement</a:t>
            </a:r>
            <a:endParaRPr lang="en-US" sz="4450" dirty="0"/>
          </a:p>
        </p:txBody>
      </p:sp>
      <p:sp>
        <p:nvSpPr>
          <p:cNvPr id="4" name="Shape 1"/>
          <p:cNvSpPr/>
          <p:nvPr/>
        </p:nvSpPr>
        <p:spPr>
          <a:xfrm>
            <a:off x="1118711" y="3201829"/>
            <a:ext cx="30480" cy="4292322"/>
          </a:xfrm>
          <a:prstGeom prst="roundRect">
            <a:avLst>
              <a:gd name="adj" fmla="val 111628"/>
            </a:avLst>
          </a:prstGeom>
          <a:solidFill>
            <a:srgbClr val="3F3F44"/>
          </a:solidFill>
          <a:ln/>
        </p:spPr>
        <p:txBody>
          <a:bodyPr/>
          <a:lstStyle/>
          <a:p>
            <a:endParaRPr lang="en-ZA"/>
          </a:p>
        </p:txBody>
      </p:sp>
      <p:sp>
        <p:nvSpPr>
          <p:cNvPr id="5" name="Shape 2"/>
          <p:cNvSpPr/>
          <p:nvPr/>
        </p:nvSpPr>
        <p:spPr>
          <a:xfrm>
            <a:off x="1358622" y="3696891"/>
            <a:ext cx="793790" cy="30480"/>
          </a:xfrm>
          <a:prstGeom prst="roundRect">
            <a:avLst>
              <a:gd name="adj" fmla="val 111628"/>
            </a:avLst>
          </a:prstGeom>
          <a:solidFill>
            <a:srgbClr val="3F3F44"/>
          </a:solidFill>
          <a:ln/>
        </p:spPr>
        <p:txBody>
          <a:bodyPr/>
          <a:lstStyle/>
          <a:p>
            <a:endParaRPr lang="en-ZA"/>
          </a:p>
        </p:txBody>
      </p:sp>
      <p:sp>
        <p:nvSpPr>
          <p:cNvPr id="6" name="Shape 3"/>
          <p:cNvSpPr/>
          <p:nvPr/>
        </p:nvSpPr>
        <p:spPr>
          <a:xfrm>
            <a:off x="878800" y="3456980"/>
            <a:ext cx="510302" cy="510302"/>
          </a:xfrm>
          <a:prstGeom prst="roundRect">
            <a:avLst>
              <a:gd name="adj" fmla="val 6667"/>
            </a:avLst>
          </a:prstGeom>
          <a:solidFill>
            <a:srgbClr val="26262B"/>
          </a:solidFill>
          <a:ln/>
        </p:spPr>
        <p:txBody>
          <a:bodyPr/>
          <a:lstStyle/>
          <a:p>
            <a:endParaRPr lang="en-ZA"/>
          </a:p>
        </p:txBody>
      </p:sp>
      <p:sp>
        <p:nvSpPr>
          <p:cNvPr id="7" name="Text 4"/>
          <p:cNvSpPr/>
          <p:nvPr/>
        </p:nvSpPr>
        <p:spPr>
          <a:xfrm>
            <a:off x="1061918" y="3541990"/>
            <a:ext cx="143947"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8" name="Text 5"/>
          <p:cNvSpPr/>
          <p:nvPr/>
        </p:nvSpPr>
        <p:spPr>
          <a:xfrm>
            <a:off x="2381488" y="3428643"/>
            <a:ext cx="368808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High Prediction Accuracy</a:t>
            </a:r>
            <a:endParaRPr lang="en-US" sz="2200" dirty="0"/>
          </a:p>
        </p:txBody>
      </p:sp>
      <p:sp>
        <p:nvSpPr>
          <p:cNvPr id="9" name="Text 6"/>
          <p:cNvSpPr/>
          <p:nvPr/>
        </p:nvSpPr>
        <p:spPr>
          <a:xfrm>
            <a:off x="2381488" y="3919061"/>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Achieved 97.7% accuracy in predicting weather anomalies using GANs, significantly enhancing forecasting capabilities.</a:t>
            </a:r>
            <a:endParaRPr lang="en-US" sz="1750" dirty="0"/>
          </a:p>
        </p:txBody>
      </p:sp>
      <p:sp>
        <p:nvSpPr>
          <p:cNvPr id="10" name="Shape 7"/>
          <p:cNvSpPr/>
          <p:nvPr/>
        </p:nvSpPr>
        <p:spPr>
          <a:xfrm>
            <a:off x="1358622" y="5956459"/>
            <a:ext cx="793790" cy="30480"/>
          </a:xfrm>
          <a:prstGeom prst="roundRect">
            <a:avLst>
              <a:gd name="adj" fmla="val 111628"/>
            </a:avLst>
          </a:prstGeom>
          <a:solidFill>
            <a:srgbClr val="3F3F44"/>
          </a:solidFill>
          <a:ln/>
        </p:spPr>
        <p:txBody>
          <a:bodyPr/>
          <a:lstStyle/>
          <a:p>
            <a:endParaRPr lang="en-ZA"/>
          </a:p>
        </p:txBody>
      </p:sp>
      <p:sp>
        <p:nvSpPr>
          <p:cNvPr id="11" name="Shape 8"/>
          <p:cNvSpPr/>
          <p:nvPr/>
        </p:nvSpPr>
        <p:spPr>
          <a:xfrm>
            <a:off x="878800" y="5716548"/>
            <a:ext cx="510302" cy="510302"/>
          </a:xfrm>
          <a:prstGeom prst="roundRect">
            <a:avLst>
              <a:gd name="adj" fmla="val 6667"/>
            </a:avLst>
          </a:prstGeom>
          <a:solidFill>
            <a:srgbClr val="26262B"/>
          </a:solidFill>
          <a:ln/>
        </p:spPr>
        <p:txBody>
          <a:bodyPr/>
          <a:lstStyle/>
          <a:p>
            <a:endParaRPr lang="en-ZA"/>
          </a:p>
        </p:txBody>
      </p:sp>
      <p:sp>
        <p:nvSpPr>
          <p:cNvPr id="12" name="Text 9"/>
          <p:cNvSpPr/>
          <p:nvPr/>
        </p:nvSpPr>
        <p:spPr>
          <a:xfrm>
            <a:off x="1027986" y="5801558"/>
            <a:ext cx="211931"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3" name="Text 10"/>
          <p:cNvSpPr/>
          <p:nvPr/>
        </p:nvSpPr>
        <p:spPr>
          <a:xfrm>
            <a:off x="2381488" y="5688211"/>
            <a:ext cx="380321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Reduced Misclassification</a:t>
            </a:r>
            <a:endParaRPr lang="en-US" sz="2200" dirty="0"/>
          </a:p>
        </p:txBody>
      </p:sp>
      <p:sp>
        <p:nvSpPr>
          <p:cNvPr id="14" name="Text 11"/>
          <p:cNvSpPr/>
          <p:nvPr/>
        </p:nvSpPr>
        <p:spPr>
          <a:xfrm>
            <a:off x="2381488" y="6178629"/>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Reduced misclassification of cloudy conditions through refined training datasets, leading to more reliable and precise weather predictions.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8768" y="624126"/>
            <a:ext cx="7906464" cy="1105138"/>
          </a:xfrm>
          <a:prstGeom prst="rect">
            <a:avLst/>
          </a:prstGeom>
          <a:noFill/>
          <a:ln/>
        </p:spPr>
        <p:txBody>
          <a:bodyPr wrap="square" lIns="0" tIns="0" rIns="0" bIns="0" rtlCol="0" anchor="t"/>
          <a:lstStyle/>
          <a:p>
            <a:pPr marL="0" indent="0">
              <a:lnSpc>
                <a:spcPts val="4350"/>
              </a:lnSpc>
              <a:buNone/>
            </a:pPr>
            <a:r>
              <a:rPr lang="en-US" sz="3450" dirty="0">
                <a:solidFill>
                  <a:srgbClr val="97B8FF"/>
                </a:solidFill>
                <a:latin typeface="Sora Medium" pitchFamily="34" charset="0"/>
                <a:ea typeface="Sora Medium" pitchFamily="34" charset="-122"/>
                <a:cs typeface="Sora Medium" pitchFamily="34" charset="-120"/>
              </a:rPr>
              <a:t>Future Potential &amp; Recommendations</a:t>
            </a:r>
            <a:endParaRPr lang="en-US" sz="3450" dirty="0"/>
          </a:p>
        </p:txBody>
      </p:sp>
      <p:sp>
        <p:nvSpPr>
          <p:cNvPr id="4" name="Text 1"/>
          <p:cNvSpPr/>
          <p:nvPr/>
        </p:nvSpPr>
        <p:spPr>
          <a:xfrm>
            <a:off x="618768" y="1994416"/>
            <a:ext cx="7906464" cy="565785"/>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To maximize the impact of machine learning in climate prediction, we recommend a three-step progression:</a:t>
            </a:r>
            <a:endParaRPr lang="en-US" sz="1350" dirty="0"/>
          </a:p>
        </p:txBody>
      </p:sp>
      <p:sp>
        <p:nvSpPr>
          <p:cNvPr id="5" name="Shape 2"/>
          <p:cNvSpPr/>
          <p:nvPr/>
        </p:nvSpPr>
        <p:spPr>
          <a:xfrm>
            <a:off x="618768" y="2759035"/>
            <a:ext cx="1317665" cy="1301710"/>
          </a:xfrm>
          <a:prstGeom prst="roundRect">
            <a:avLst>
              <a:gd name="adj" fmla="val 2037"/>
            </a:avLst>
          </a:prstGeom>
          <a:solidFill>
            <a:srgbClr val="26262B"/>
          </a:solidFill>
          <a:ln/>
        </p:spPr>
        <p:txBody>
          <a:bodyPr/>
          <a:lstStyle/>
          <a:p>
            <a:endParaRPr lang="en-ZA"/>
          </a:p>
        </p:txBody>
      </p:sp>
      <p:sp>
        <p:nvSpPr>
          <p:cNvPr id="6" name="Text 3"/>
          <p:cNvSpPr/>
          <p:nvPr/>
        </p:nvSpPr>
        <p:spPr>
          <a:xfrm>
            <a:off x="795576" y="3233142"/>
            <a:ext cx="93583" cy="353497"/>
          </a:xfrm>
          <a:prstGeom prst="rect">
            <a:avLst/>
          </a:prstGeom>
          <a:noFill/>
          <a:ln/>
        </p:spPr>
        <p:txBody>
          <a:bodyPr wrap="none" lIns="0" tIns="0" rIns="0" bIns="0" rtlCol="0" anchor="t"/>
          <a:lstStyle/>
          <a:p>
            <a:pPr marL="0" indent="0" algn="ctr">
              <a:lnSpc>
                <a:spcPts val="2750"/>
              </a:lnSpc>
              <a:buNone/>
            </a:pPr>
            <a:r>
              <a:rPr lang="en-US" sz="1700" dirty="0">
                <a:solidFill>
                  <a:srgbClr val="E0D6DE"/>
                </a:solidFill>
                <a:latin typeface="Sora Medium" pitchFamily="34" charset="0"/>
                <a:ea typeface="Sora Medium" pitchFamily="34" charset="-122"/>
                <a:cs typeface="Sora Medium" pitchFamily="34" charset="-120"/>
              </a:rPr>
              <a:t>1</a:t>
            </a:r>
            <a:endParaRPr lang="en-US" sz="1700" dirty="0"/>
          </a:p>
        </p:txBody>
      </p:sp>
      <p:sp>
        <p:nvSpPr>
          <p:cNvPr id="7" name="Text 4"/>
          <p:cNvSpPr/>
          <p:nvPr/>
        </p:nvSpPr>
        <p:spPr>
          <a:xfrm>
            <a:off x="2113240" y="2935843"/>
            <a:ext cx="3093958" cy="27622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Hybrid Systems Integration</a:t>
            </a:r>
            <a:endParaRPr lang="en-US" sz="1700" dirty="0"/>
          </a:p>
        </p:txBody>
      </p:sp>
      <p:sp>
        <p:nvSpPr>
          <p:cNvPr id="8" name="Text 5"/>
          <p:cNvSpPr/>
          <p:nvPr/>
        </p:nvSpPr>
        <p:spPr>
          <a:xfrm>
            <a:off x="2113240" y="3318153"/>
            <a:ext cx="6235184" cy="565785"/>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Combining physics-based models with machine learning for enhanced prediction accuracy</a:t>
            </a:r>
            <a:endParaRPr lang="en-US" sz="1350" dirty="0"/>
          </a:p>
        </p:txBody>
      </p:sp>
      <p:sp>
        <p:nvSpPr>
          <p:cNvPr id="9" name="Shape 6"/>
          <p:cNvSpPr/>
          <p:nvPr/>
        </p:nvSpPr>
        <p:spPr>
          <a:xfrm>
            <a:off x="2024777" y="4051221"/>
            <a:ext cx="6412111" cy="11430"/>
          </a:xfrm>
          <a:prstGeom prst="roundRect">
            <a:avLst>
              <a:gd name="adj" fmla="val 232031"/>
            </a:avLst>
          </a:prstGeom>
          <a:solidFill>
            <a:srgbClr val="3F3F44"/>
          </a:solidFill>
          <a:ln/>
        </p:spPr>
        <p:txBody>
          <a:bodyPr/>
          <a:lstStyle/>
          <a:p>
            <a:endParaRPr lang="en-ZA"/>
          </a:p>
        </p:txBody>
      </p:sp>
      <p:sp>
        <p:nvSpPr>
          <p:cNvPr id="10" name="Shape 7"/>
          <p:cNvSpPr/>
          <p:nvPr/>
        </p:nvSpPr>
        <p:spPr>
          <a:xfrm>
            <a:off x="618768" y="4149090"/>
            <a:ext cx="2635448" cy="1301710"/>
          </a:xfrm>
          <a:prstGeom prst="roundRect">
            <a:avLst>
              <a:gd name="adj" fmla="val 2037"/>
            </a:avLst>
          </a:prstGeom>
          <a:solidFill>
            <a:srgbClr val="26262B"/>
          </a:solidFill>
          <a:ln/>
        </p:spPr>
        <p:txBody>
          <a:bodyPr/>
          <a:lstStyle/>
          <a:p>
            <a:endParaRPr lang="en-ZA"/>
          </a:p>
        </p:txBody>
      </p:sp>
      <p:sp>
        <p:nvSpPr>
          <p:cNvPr id="11" name="Text 8"/>
          <p:cNvSpPr/>
          <p:nvPr/>
        </p:nvSpPr>
        <p:spPr>
          <a:xfrm>
            <a:off x="795576" y="4623197"/>
            <a:ext cx="137755" cy="353497"/>
          </a:xfrm>
          <a:prstGeom prst="rect">
            <a:avLst/>
          </a:prstGeom>
          <a:noFill/>
          <a:ln/>
        </p:spPr>
        <p:txBody>
          <a:bodyPr wrap="none" lIns="0" tIns="0" rIns="0" bIns="0" rtlCol="0" anchor="t"/>
          <a:lstStyle/>
          <a:p>
            <a:pPr marL="0" indent="0" algn="ctr">
              <a:lnSpc>
                <a:spcPts val="2750"/>
              </a:lnSpc>
              <a:buNone/>
            </a:pPr>
            <a:r>
              <a:rPr lang="en-US" sz="1700" dirty="0">
                <a:solidFill>
                  <a:srgbClr val="E0D6DE"/>
                </a:solidFill>
                <a:latin typeface="Sora Medium" pitchFamily="34" charset="0"/>
                <a:ea typeface="Sora Medium" pitchFamily="34" charset="-122"/>
                <a:cs typeface="Sora Medium" pitchFamily="34" charset="-120"/>
              </a:rPr>
              <a:t>2</a:t>
            </a:r>
            <a:endParaRPr lang="en-US" sz="1700" dirty="0"/>
          </a:p>
        </p:txBody>
      </p:sp>
      <p:sp>
        <p:nvSpPr>
          <p:cNvPr id="12" name="Text 9"/>
          <p:cNvSpPr/>
          <p:nvPr/>
        </p:nvSpPr>
        <p:spPr>
          <a:xfrm>
            <a:off x="3431024" y="4325898"/>
            <a:ext cx="2934414" cy="27622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Global Data Collaboration</a:t>
            </a:r>
            <a:endParaRPr lang="en-US" sz="1700" dirty="0"/>
          </a:p>
        </p:txBody>
      </p:sp>
      <p:sp>
        <p:nvSpPr>
          <p:cNvPr id="13" name="Text 10"/>
          <p:cNvSpPr/>
          <p:nvPr/>
        </p:nvSpPr>
        <p:spPr>
          <a:xfrm>
            <a:off x="3431024" y="4708208"/>
            <a:ext cx="4917400" cy="565785"/>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Expanding data sharing across regions to improve model generalizability</a:t>
            </a:r>
            <a:endParaRPr lang="en-US" sz="1350" dirty="0"/>
          </a:p>
        </p:txBody>
      </p:sp>
      <p:sp>
        <p:nvSpPr>
          <p:cNvPr id="14" name="Shape 11"/>
          <p:cNvSpPr/>
          <p:nvPr/>
        </p:nvSpPr>
        <p:spPr>
          <a:xfrm>
            <a:off x="3342561" y="5441275"/>
            <a:ext cx="5094327" cy="11430"/>
          </a:xfrm>
          <a:prstGeom prst="roundRect">
            <a:avLst>
              <a:gd name="adj" fmla="val 232031"/>
            </a:avLst>
          </a:prstGeom>
          <a:solidFill>
            <a:srgbClr val="3F3F44"/>
          </a:solidFill>
          <a:ln/>
        </p:spPr>
        <p:txBody>
          <a:bodyPr/>
          <a:lstStyle/>
          <a:p>
            <a:endParaRPr lang="en-ZA"/>
          </a:p>
        </p:txBody>
      </p:sp>
      <p:sp>
        <p:nvSpPr>
          <p:cNvPr id="15" name="Shape 12"/>
          <p:cNvSpPr/>
          <p:nvPr/>
        </p:nvSpPr>
        <p:spPr>
          <a:xfrm>
            <a:off x="618768" y="5539145"/>
            <a:ext cx="3953232" cy="1301710"/>
          </a:xfrm>
          <a:prstGeom prst="roundRect">
            <a:avLst>
              <a:gd name="adj" fmla="val 2037"/>
            </a:avLst>
          </a:prstGeom>
          <a:solidFill>
            <a:srgbClr val="26262B"/>
          </a:solidFill>
          <a:ln/>
        </p:spPr>
        <p:txBody>
          <a:bodyPr/>
          <a:lstStyle/>
          <a:p>
            <a:endParaRPr lang="en-ZA"/>
          </a:p>
        </p:txBody>
      </p:sp>
      <p:sp>
        <p:nvSpPr>
          <p:cNvPr id="16" name="Text 13"/>
          <p:cNvSpPr/>
          <p:nvPr/>
        </p:nvSpPr>
        <p:spPr>
          <a:xfrm>
            <a:off x="795576" y="6013252"/>
            <a:ext cx="137041" cy="353497"/>
          </a:xfrm>
          <a:prstGeom prst="rect">
            <a:avLst/>
          </a:prstGeom>
          <a:noFill/>
          <a:ln/>
        </p:spPr>
        <p:txBody>
          <a:bodyPr wrap="none" lIns="0" tIns="0" rIns="0" bIns="0" rtlCol="0" anchor="t"/>
          <a:lstStyle/>
          <a:p>
            <a:pPr marL="0" indent="0" algn="ctr">
              <a:lnSpc>
                <a:spcPts val="2750"/>
              </a:lnSpc>
              <a:buNone/>
            </a:pPr>
            <a:r>
              <a:rPr lang="en-US" sz="1700" dirty="0">
                <a:solidFill>
                  <a:srgbClr val="E0D6DE"/>
                </a:solidFill>
                <a:latin typeface="Sora Medium" pitchFamily="34" charset="0"/>
                <a:ea typeface="Sora Medium" pitchFamily="34" charset="-122"/>
                <a:cs typeface="Sora Medium" pitchFamily="34" charset="-120"/>
              </a:rPr>
              <a:t>3</a:t>
            </a:r>
            <a:endParaRPr lang="en-US" sz="1700" dirty="0"/>
          </a:p>
        </p:txBody>
      </p:sp>
      <p:sp>
        <p:nvSpPr>
          <p:cNvPr id="17" name="Text 14"/>
          <p:cNvSpPr/>
          <p:nvPr/>
        </p:nvSpPr>
        <p:spPr>
          <a:xfrm>
            <a:off x="4748808" y="5715953"/>
            <a:ext cx="3480911" cy="27622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Sustainable AI Implementation</a:t>
            </a:r>
            <a:endParaRPr lang="en-US" sz="1700" dirty="0"/>
          </a:p>
        </p:txBody>
      </p:sp>
      <p:sp>
        <p:nvSpPr>
          <p:cNvPr id="18" name="Text 15"/>
          <p:cNvSpPr/>
          <p:nvPr/>
        </p:nvSpPr>
        <p:spPr>
          <a:xfrm>
            <a:off x="4748808" y="6098262"/>
            <a:ext cx="3599617" cy="565785"/>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Optimizing computational efficiency for eco-friendly model training</a:t>
            </a:r>
            <a:endParaRPr lang="en-US" sz="1350" dirty="0"/>
          </a:p>
        </p:txBody>
      </p:sp>
      <p:sp>
        <p:nvSpPr>
          <p:cNvPr id="19" name="Text 16"/>
          <p:cNvSpPr/>
          <p:nvPr/>
        </p:nvSpPr>
        <p:spPr>
          <a:xfrm>
            <a:off x="618768" y="7039689"/>
            <a:ext cx="7906464" cy="565785"/>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These strategic steps will help create more precise, broadly applicable, and environmentally conscious climate prediction systems.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674</Words>
  <Application>Microsoft Office PowerPoint</Application>
  <PresentationFormat>Custom</PresentationFormat>
  <Paragraphs>73</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Noto Sans TC</vt:lpstr>
      <vt:lpstr>Noto Sans TC Bold</vt:lpstr>
      <vt:lpstr>Sora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Aluko, Timothy</cp:lastModifiedBy>
  <cp:revision>2</cp:revision>
  <dcterms:created xsi:type="dcterms:W3CDTF">2025-02-28T08:47:28Z</dcterms:created>
  <dcterms:modified xsi:type="dcterms:W3CDTF">2025-02-28T08:48:27Z</dcterms:modified>
</cp:coreProperties>
</file>